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58" r:id="rId3"/>
    <p:sldId id="290" r:id="rId4"/>
    <p:sldId id="291" r:id="rId5"/>
    <p:sldId id="292" r:id="rId6"/>
    <p:sldId id="293" r:id="rId7"/>
    <p:sldId id="294" r:id="rId8"/>
    <p:sldId id="295" r:id="rId9"/>
    <p:sldId id="282" r:id="rId10"/>
    <p:sldId id="315" r:id="rId11"/>
    <p:sldId id="298" r:id="rId12"/>
    <p:sldId id="299" r:id="rId13"/>
    <p:sldId id="300" r:id="rId14"/>
    <p:sldId id="301" r:id="rId15"/>
    <p:sldId id="302" r:id="rId16"/>
    <p:sldId id="257" r:id="rId17"/>
    <p:sldId id="256" r:id="rId18"/>
    <p:sldId id="269" r:id="rId19"/>
    <p:sldId id="268" r:id="rId20"/>
    <p:sldId id="267" r:id="rId21"/>
    <p:sldId id="287" r:id="rId22"/>
    <p:sldId id="303" r:id="rId23"/>
    <p:sldId id="289" r:id="rId24"/>
    <p:sldId id="304" r:id="rId25"/>
    <p:sldId id="305" r:id="rId26"/>
    <p:sldId id="306" r:id="rId27"/>
    <p:sldId id="271" r:id="rId28"/>
    <p:sldId id="272" r:id="rId29"/>
    <p:sldId id="276" r:id="rId30"/>
    <p:sldId id="277" r:id="rId31"/>
    <p:sldId id="281" r:id="rId32"/>
    <p:sldId id="308" r:id="rId33"/>
    <p:sldId id="280" r:id="rId34"/>
    <p:sldId id="309" r:id="rId35"/>
    <p:sldId id="310" r:id="rId36"/>
    <p:sldId id="313" r:id="rId37"/>
    <p:sldId id="312" r:id="rId38"/>
    <p:sldId id="311" r:id="rId39"/>
    <p:sldId id="314" r:id="rId40"/>
    <p:sldId id="307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L" initials="Z" lastIdx="1" clrIdx="0">
    <p:extLst>
      <p:ext uri="{19B8F6BF-5375-455C-9EA6-DF929625EA0E}">
        <p15:presenceInfo xmlns:p15="http://schemas.microsoft.com/office/powerpoint/2012/main" userId="Z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B8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A74E6-F095-487C-9C98-80689CA39A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570D27-5780-4C18-8C24-8478945EC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D59C08-818D-4069-B995-F44DF6454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B106-749F-436C-A2A6-004B3CDCD39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1EA47D-B4F0-4837-8531-4D3C837F4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136D66-33A5-49DF-8745-2A0AC033A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B2C5-CC09-4437-B1FB-605F2FED5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41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F2CB5-C574-4E5D-B907-2AB1A8FF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3068CD-220D-4C97-8A86-53DCFF413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901482-F3C5-45A4-A1C0-26665E9C1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B106-749F-436C-A2A6-004B3CDCD39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A50375-A5A3-4A21-A801-14C2906E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2823C1-DA6F-4E89-9971-D2140944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B2C5-CC09-4437-B1FB-605F2FED5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352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591622-BB20-40F3-BF95-0C00A494EA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33A162-4BE5-49C0-9D88-124C3C3C6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7D62D6-A3C7-4920-853A-2B465448F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B106-749F-436C-A2A6-004B3CDCD39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70ECCA-4C10-4CC2-8CBC-0A541780B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AA6391-1B1B-4E83-80A2-D5BBC7F08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B2C5-CC09-4437-B1FB-605F2FED5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1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8C8C63-880F-48CD-A909-4F962AB8D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8D989D-5570-46E5-B898-42D5ACFC1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8CA9C2-55BB-4681-9268-28FEB94CF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B106-749F-436C-A2A6-004B3CDCD39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F3BB52-0C5E-4870-A58B-A02CF3B21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56A8FE-E888-4DD2-8AD7-2BF3A6BF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B2C5-CC09-4437-B1FB-605F2FED5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65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2221DF-795F-4779-ADF1-5A02E5791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498952-56DE-474A-ADE4-895F5E6C9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1DEDF9-37FB-44A9-A6DC-1C46E9D3D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B106-749F-436C-A2A6-004B3CDCD39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55416D-1D3E-4DF1-AEE4-633287EA9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16A66D-E95D-4EFC-BFFE-D167C959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B2C5-CC09-4437-B1FB-605F2FED5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91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E6416-754D-4696-AE8C-221AF68BC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3AFEA-317B-443D-8FCF-125969576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E3DCBE-3E58-4B9A-9D46-12347B6E4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570D6F-3842-46D6-AC9F-FB4C6DCE5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B106-749F-436C-A2A6-004B3CDCD39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D997E4-27CF-4FA5-A21D-F3591D0F4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AD0A59-BA55-4FA5-80A6-0D6E27D23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B2C5-CC09-4437-B1FB-605F2FED5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15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5EF162-2EEC-4A2B-88E1-D86FFDD4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768F66-43E9-4271-A015-A661DE905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134948-B1AA-45C3-BA6F-19BBF7A1C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A8D3C8B-B7D3-4ABB-B650-C0FE12497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CB3D82-7C41-4E95-A42C-F5F39F08A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90C450C-61ED-423F-9FE9-62B840A7B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B106-749F-436C-A2A6-004B3CDCD39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81EF01-5AA9-410A-8EEA-2C6062672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AC5605-90F5-48A0-918A-EE2B698FE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B2C5-CC09-4437-B1FB-605F2FED5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706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2F894-7447-4288-BB8D-D9F1EC29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6EE6C4-B48B-442A-94F4-B9E2AF4EB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B106-749F-436C-A2A6-004B3CDCD39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497E63-EA91-4B37-A88B-834864189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F6B1E4-8DD9-4539-9F3A-F7C0421B5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B2C5-CC09-4437-B1FB-605F2FED5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128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770D1AE-A0A1-4CF6-B596-37863960A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B106-749F-436C-A2A6-004B3CDCD39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FBDD91-4AD2-44B8-99D4-461AE8C4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E6671D-E9A1-4A38-B20D-1EA102F4A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B2C5-CC09-4437-B1FB-605F2FED5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36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0D61D-5F52-4EDF-8FED-773044B15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56E44F-739D-4111-888B-D59591D4F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710867-61B3-4935-A03A-E7596AD73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1AFD89-558E-49C2-A6FE-42B2E016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B106-749F-436C-A2A6-004B3CDCD39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40A26B-0B28-4CFD-88F5-10D3EDE3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3DF10A-8568-405B-9883-3972CE3D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B2C5-CC09-4437-B1FB-605F2FED5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114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A20E5-F5DC-48AC-91F2-8B8247E01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CEE0754-EBE1-4587-A9DD-875D15565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04F0B5-206A-4EA6-A1B9-ED4007BBD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DE9EBD-9A44-4412-87FD-17F361005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CB106-749F-436C-A2A6-004B3CDCD39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019BC0-EBF1-42CD-90A9-8CE044E2C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A7392C-BD6E-42E0-8D90-649E1D66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DB2C5-CC09-4437-B1FB-605F2FED5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607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0EE63C6-FB59-4B4A-ACAC-9F8C7551A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8BCE6B-BD54-411E-9629-A33BD8F01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D85189-D749-4207-802F-C16EE9A2C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CB106-749F-436C-A2A6-004B3CDCD397}" type="datetimeFigureOut">
              <a:rPr lang="zh-CN" altLang="en-US" smtClean="0"/>
              <a:t>2020/4/30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9CA972-4548-4834-A5A2-FF78BC009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32B3CA-6AF4-4206-AE08-A1EAC8C97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DB2C5-CC09-4437-B1FB-605F2FED5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2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d.hcedu.cn/adminlog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B9614F-E3B4-4E6E-9DCC-453591C0DDCC}"/>
              </a:ext>
            </a:extLst>
          </p:cNvPr>
          <p:cNvSpPr txBox="1"/>
          <p:nvPr/>
        </p:nvSpPr>
        <p:spPr>
          <a:xfrm>
            <a:off x="2310348" y="2951946"/>
            <a:ext cx="75713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威海市环翠区教育数据平台使用手册</a:t>
            </a:r>
            <a:endParaRPr lang="en-US" altLang="zh-CN" sz="3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第二版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6730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9C63E3E-8652-4933-9E80-269341B0668B}"/>
              </a:ext>
            </a:extLst>
          </p:cNvPr>
          <p:cNvSpPr txBox="1"/>
          <p:nvPr/>
        </p:nvSpPr>
        <p:spPr>
          <a:xfrm>
            <a:off x="4427359" y="536177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微信或支付宝扫描学校二维码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339653-1FFC-4E09-B9BF-35E393DDB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2378" y="736468"/>
            <a:ext cx="2685168" cy="371096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534D0F8-CA35-406F-B445-67FEA6A8F561}"/>
              </a:ext>
            </a:extLst>
          </p:cNvPr>
          <p:cNvSpPr txBox="1"/>
          <p:nvPr/>
        </p:nvSpPr>
        <p:spPr>
          <a:xfrm>
            <a:off x="4001207" y="451928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示例二维码，实际请扫各学校二维码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3868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7E4666EA-21C7-4D07-B85A-A015E6FB0D27}"/>
              </a:ext>
            </a:extLst>
          </p:cNvPr>
          <p:cNvSpPr txBox="1"/>
          <p:nvPr/>
        </p:nvSpPr>
        <p:spPr>
          <a:xfrm>
            <a:off x="1683797" y="6089037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选择我是教职工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253619-1FAC-4CB4-8438-62612E342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3797" y="951892"/>
            <a:ext cx="2222377" cy="4691686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F45C77C3-C2D6-415F-B2ED-4A165947EEB5}"/>
              </a:ext>
            </a:extLst>
          </p:cNvPr>
          <p:cNvSpPr/>
          <p:nvPr/>
        </p:nvSpPr>
        <p:spPr>
          <a:xfrm>
            <a:off x="1232379" y="4639901"/>
            <a:ext cx="731204" cy="338259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3F5487D-3245-48B9-AE3E-07788084753C}"/>
              </a:ext>
            </a:extLst>
          </p:cNvPr>
          <p:cNvSpPr txBox="1"/>
          <p:nvPr/>
        </p:nvSpPr>
        <p:spPr>
          <a:xfrm>
            <a:off x="5017353" y="3113069"/>
            <a:ext cx="2452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根据表单填写教职工基本信息并提交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065D2D-3E08-47E9-9EE8-4DF609D97164}"/>
              </a:ext>
            </a:extLst>
          </p:cNvPr>
          <p:cNvSpPr txBox="1"/>
          <p:nvPr/>
        </p:nvSpPr>
        <p:spPr>
          <a:xfrm>
            <a:off x="206470" y="19039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教职工基本信息填报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6CCCC2-0265-4549-AB5B-51A0211CD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0269" y="0"/>
            <a:ext cx="290342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09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D3F5487D-3245-48B9-AE3E-07788084753C}"/>
              </a:ext>
            </a:extLst>
          </p:cNvPr>
          <p:cNvSpPr txBox="1"/>
          <p:nvPr/>
        </p:nvSpPr>
        <p:spPr>
          <a:xfrm>
            <a:off x="5558890" y="3024293"/>
            <a:ext cx="216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如实填写个人健康情况并提交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065D2D-3E08-47E9-9EE8-4DF609D97164}"/>
              </a:ext>
            </a:extLst>
          </p:cNvPr>
          <p:cNvSpPr txBox="1"/>
          <p:nvPr/>
        </p:nvSpPr>
        <p:spPr>
          <a:xfrm>
            <a:off x="206470" y="19039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个人健康管理台账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222B90-5945-4B68-B4DC-29F7C8B10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9935" y="1146017"/>
            <a:ext cx="2455466" cy="51837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44F524-6298-438D-B17A-58FE9C13B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2397" y="7234"/>
            <a:ext cx="2712061" cy="6858000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933E4F13-B731-4622-9502-A1A3D707B7BA}"/>
              </a:ext>
            </a:extLst>
          </p:cNvPr>
          <p:cNvSpPr/>
          <p:nvPr/>
        </p:nvSpPr>
        <p:spPr>
          <a:xfrm>
            <a:off x="1225784" y="4145872"/>
            <a:ext cx="608249" cy="281873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4572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D3F5487D-3245-48B9-AE3E-07788084753C}"/>
              </a:ext>
            </a:extLst>
          </p:cNvPr>
          <p:cNvSpPr txBox="1"/>
          <p:nvPr/>
        </p:nvSpPr>
        <p:spPr>
          <a:xfrm>
            <a:off x="5699465" y="3244334"/>
            <a:ext cx="246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填写请假申请并提交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065D2D-3E08-47E9-9EE8-4DF609D97164}"/>
              </a:ext>
            </a:extLst>
          </p:cNvPr>
          <p:cNvSpPr txBox="1"/>
          <p:nvPr/>
        </p:nvSpPr>
        <p:spPr>
          <a:xfrm>
            <a:off x="206470" y="19039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请假申请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222B90-5945-4B68-B4DC-29F7C8B10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8337" y="1051759"/>
            <a:ext cx="2427069" cy="5123813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933E4F13-B731-4622-9502-A1A3D707B7BA}"/>
              </a:ext>
            </a:extLst>
          </p:cNvPr>
          <p:cNvSpPr/>
          <p:nvPr/>
        </p:nvSpPr>
        <p:spPr>
          <a:xfrm>
            <a:off x="2789730" y="4043295"/>
            <a:ext cx="608249" cy="281873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DEBF90-DFA9-431A-9721-8C379F080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5216" y="45419"/>
            <a:ext cx="3218601" cy="67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2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A3065D2D-3E08-47E9-9EE8-4DF609D97164}"/>
              </a:ext>
            </a:extLst>
          </p:cNvPr>
          <p:cNvSpPr txBox="1"/>
          <p:nvPr/>
        </p:nvSpPr>
        <p:spPr>
          <a:xfrm>
            <a:off x="206470" y="19039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学生列表（班主任使用）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222B90-5945-4B68-B4DC-29F7C8B10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244" y="926436"/>
            <a:ext cx="2646876" cy="5913808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933E4F13-B731-4622-9502-A1A3D707B7BA}"/>
              </a:ext>
            </a:extLst>
          </p:cNvPr>
          <p:cNvSpPr/>
          <p:nvPr/>
        </p:nvSpPr>
        <p:spPr>
          <a:xfrm>
            <a:off x="284753" y="5282211"/>
            <a:ext cx="608249" cy="281873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5B8B7B-700E-4AC2-813E-C24CFFF85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1841" y="128246"/>
            <a:ext cx="2713257" cy="57279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011CFA-B773-4E1C-8EE7-5C19AF999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1416" y="128246"/>
            <a:ext cx="2713257" cy="572798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1C59F6B-0FAA-4636-9B1C-2FAC4A877616}"/>
              </a:ext>
            </a:extLst>
          </p:cNvPr>
          <p:cNvSpPr txBox="1"/>
          <p:nvPr/>
        </p:nvSpPr>
        <p:spPr>
          <a:xfrm>
            <a:off x="4408222" y="598548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已锁定学生列表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631B4C-A09A-4760-A95C-88AD1C464C51}"/>
              </a:ext>
            </a:extLst>
          </p:cNvPr>
          <p:cNvSpPr txBox="1"/>
          <p:nvPr/>
        </p:nvSpPr>
        <p:spPr>
          <a:xfrm>
            <a:off x="7182388" y="600908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未锁定学生列表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101B3C4-BE32-4B3D-8E80-57E30D12D1C9}"/>
              </a:ext>
            </a:extLst>
          </p:cNvPr>
          <p:cNvSpPr txBox="1"/>
          <p:nvPr/>
        </p:nvSpPr>
        <p:spPr>
          <a:xfrm>
            <a:off x="9818702" y="747758"/>
            <a:ext cx="2121763" cy="4480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点击基本信息可查看学生信息并支持修改，如学生信息有误可修改后提交即可然后点击确认锁定。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如学生信息无误，则无需修改，点击确认锁定即可。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锁定后的学生，家长无法修改个人信息。</a:t>
            </a:r>
          </a:p>
        </p:txBody>
      </p:sp>
    </p:spTree>
    <p:extLst>
      <p:ext uri="{BB962C8B-B14F-4D97-AF65-F5344CB8AC3E}">
        <p14:creationId xmlns:p14="http://schemas.microsoft.com/office/powerpoint/2010/main" val="2037602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A3065D2D-3E08-47E9-9EE8-4DF609D97164}"/>
              </a:ext>
            </a:extLst>
          </p:cNvPr>
          <p:cNvSpPr txBox="1"/>
          <p:nvPr/>
        </p:nvSpPr>
        <p:spPr>
          <a:xfrm>
            <a:off x="206470" y="19039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请假审批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222B90-5945-4B68-B4DC-29F7C8B10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633" y="753802"/>
            <a:ext cx="2646876" cy="5913808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933E4F13-B731-4622-9502-A1A3D707B7BA}"/>
              </a:ext>
            </a:extLst>
          </p:cNvPr>
          <p:cNvSpPr/>
          <p:nvPr/>
        </p:nvSpPr>
        <p:spPr>
          <a:xfrm>
            <a:off x="1141232" y="5104313"/>
            <a:ext cx="608249" cy="281873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C59F6B-0FAA-4636-9B1C-2FAC4A877616}"/>
              </a:ext>
            </a:extLst>
          </p:cNvPr>
          <p:cNvSpPr txBox="1"/>
          <p:nvPr/>
        </p:nvSpPr>
        <p:spPr>
          <a:xfrm>
            <a:off x="6038768" y="614376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已审批请假学生列表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631B4C-A09A-4760-A95C-88AD1C464C51}"/>
              </a:ext>
            </a:extLst>
          </p:cNvPr>
          <p:cNvSpPr txBox="1"/>
          <p:nvPr/>
        </p:nvSpPr>
        <p:spPr>
          <a:xfrm>
            <a:off x="9259859" y="614376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未审批请假学生列表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9AAD5DF-60CE-414C-ACCF-7ED6FF28C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4972" y="311106"/>
            <a:ext cx="2627045" cy="554598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0ED7047-6E8A-47A6-87C2-D411B76C0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8548" y="311106"/>
            <a:ext cx="2627045" cy="5545983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A34D624D-DA70-4A59-A8D6-98572A130AFB}"/>
              </a:ext>
            </a:extLst>
          </p:cNvPr>
          <p:cNvCxnSpPr>
            <a:cxnSpLocks/>
          </p:cNvCxnSpPr>
          <p:nvPr/>
        </p:nvCxnSpPr>
        <p:spPr>
          <a:xfrm flipH="1">
            <a:off x="2827383" y="6036816"/>
            <a:ext cx="53725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770F41D-E824-440B-981E-74557F647E21}"/>
              </a:ext>
            </a:extLst>
          </p:cNvPr>
          <p:cNvSpPr txBox="1"/>
          <p:nvPr/>
        </p:nvSpPr>
        <p:spPr>
          <a:xfrm>
            <a:off x="3334499" y="5713650"/>
            <a:ext cx="2139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对准学生证上二维码进行扫描</a:t>
            </a:r>
          </a:p>
        </p:txBody>
      </p:sp>
    </p:spTree>
    <p:extLst>
      <p:ext uri="{BB962C8B-B14F-4D97-AF65-F5344CB8AC3E}">
        <p14:creationId xmlns:p14="http://schemas.microsoft.com/office/powerpoint/2010/main" val="1065595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B9614F-E3B4-4E6E-9DCC-453591C0DDCC}"/>
              </a:ext>
            </a:extLst>
          </p:cNvPr>
          <p:cNvSpPr txBox="1"/>
          <p:nvPr/>
        </p:nvSpPr>
        <p:spPr>
          <a:xfrm>
            <a:off x="3233678" y="2875015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三、教职工及访客出入登记</a:t>
            </a:r>
          </a:p>
        </p:txBody>
      </p:sp>
    </p:spTree>
    <p:extLst>
      <p:ext uri="{BB962C8B-B14F-4D97-AF65-F5344CB8AC3E}">
        <p14:creationId xmlns:p14="http://schemas.microsoft.com/office/powerpoint/2010/main" val="4025073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BBCEDB9-2685-4AE2-BF27-03B56CD5C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677" y="368669"/>
            <a:ext cx="2928513" cy="37390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9C63E3E-8652-4933-9E80-269341B0668B}"/>
              </a:ext>
            </a:extLst>
          </p:cNvPr>
          <p:cNvSpPr txBox="1"/>
          <p:nvPr/>
        </p:nvSpPr>
        <p:spPr>
          <a:xfrm>
            <a:off x="845318" y="533546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进入校园时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微信或支付宝扫码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387102-75B4-4DDE-8B3E-EAAE6B8735FE}"/>
              </a:ext>
            </a:extLst>
          </p:cNvPr>
          <p:cNvSpPr txBox="1"/>
          <p:nvPr/>
        </p:nvSpPr>
        <p:spPr>
          <a:xfrm>
            <a:off x="3673433" y="1874018"/>
            <a:ext cx="21740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填报个人信息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如已填报过家长或教职工信息，则会自动拉取信息，如未填过需填报后提交。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DFC4377-970B-457D-9D19-8CBB05FADD0F}"/>
              </a:ext>
            </a:extLst>
          </p:cNvPr>
          <p:cNvSpPr txBox="1"/>
          <p:nvPr/>
        </p:nvSpPr>
        <p:spPr>
          <a:xfrm>
            <a:off x="3804730" y="5228612"/>
            <a:ext cx="2100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确认信息正确选择进入或离开提交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CD2789-7A64-4CB3-847A-B1633A31E047}"/>
              </a:ext>
            </a:extLst>
          </p:cNvPr>
          <p:cNvSpPr txBox="1"/>
          <p:nvPr/>
        </p:nvSpPr>
        <p:spPr>
          <a:xfrm>
            <a:off x="10049854" y="5530789"/>
            <a:ext cx="139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登记成功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5917278-2AE8-45C2-B8CC-CFAD57615F1C}"/>
              </a:ext>
            </a:extLst>
          </p:cNvPr>
          <p:cNvSpPr txBox="1"/>
          <p:nvPr/>
        </p:nvSpPr>
        <p:spPr>
          <a:xfrm>
            <a:off x="650865" y="4107752"/>
            <a:ext cx="2554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示例二维码，实际请扫各学校二维码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5148447-994F-4159-B6EE-2DA375A972D3}"/>
              </a:ext>
            </a:extLst>
          </p:cNvPr>
          <p:cNvSpPr/>
          <p:nvPr/>
        </p:nvSpPr>
        <p:spPr>
          <a:xfrm>
            <a:off x="7306323" y="2823099"/>
            <a:ext cx="1029809" cy="133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07668C-E30B-4EB8-AC3F-F90CC0AE6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7494" y="513424"/>
            <a:ext cx="2217528" cy="58846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B4DCA3-2DDC-4499-AB2A-07CB61098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0927" y="738861"/>
            <a:ext cx="2100697" cy="4434804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8135182-919E-4CEE-8990-68D3C47CCB65}"/>
              </a:ext>
            </a:extLst>
          </p:cNvPr>
          <p:cNvCxnSpPr>
            <a:cxnSpLocks/>
          </p:cNvCxnSpPr>
          <p:nvPr/>
        </p:nvCxnSpPr>
        <p:spPr>
          <a:xfrm flipH="1">
            <a:off x="7430610" y="5418612"/>
            <a:ext cx="7368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1F3BAE0-12C6-4F01-80B8-138F36D63620}"/>
              </a:ext>
            </a:extLst>
          </p:cNvPr>
          <p:cNvSpPr txBox="1"/>
          <p:nvPr/>
        </p:nvSpPr>
        <p:spPr>
          <a:xfrm>
            <a:off x="8114686" y="5202303"/>
            <a:ext cx="1029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点击此处查看您的健康码</a:t>
            </a:r>
          </a:p>
        </p:txBody>
      </p:sp>
    </p:spTree>
    <p:extLst>
      <p:ext uri="{BB962C8B-B14F-4D97-AF65-F5344CB8AC3E}">
        <p14:creationId xmlns:p14="http://schemas.microsoft.com/office/powerpoint/2010/main" val="53691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B9614F-E3B4-4E6E-9DCC-453591C0DDCC}"/>
              </a:ext>
            </a:extLst>
          </p:cNvPr>
          <p:cNvSpPr txBox="1"/>
          <p:nvPr/>
        </p:nvSpPr>
        <p:spPr>
          <a:xfrm>
            <a:off x="3136023" y="3105834"/>
            <a:ext cx="710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四、各学校检查点管理人员手机端</a:t>
            </a:r>
          </a:p>
        </p:txBody>
      </p:sp>
    </p:spTree>
    <p:extLst>
      <p:ext uri="{BB962C8B-B14F-4D97-AF65-F5344CB8AC3E}">
        <p14:creationId xmlns:p14="http://schemas.microsoft.com/office/powerpoint/2010/main" val="2548905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1ABA6A4-DD85-4AC0-8275-59C501258B9A}"/>
              </a:ext>
            </a:extLst>
          </p:cNvPr>
          <p:cNvSpPr txBox="1"/>
          <p:nvPr/>
        </p:nvSpPr>
        <p:spPr>
          <a:xfrm>
            <a:off x="472736" y="5752730"/>
            <a:ext cx="4493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管理人员扫该二维码进入手机端管理界面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注意：所有学校均使用该二维码进入后凭不同账号登录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8ABF0F-1BA6-4013-B54E-E3F2A5A6B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0849" y="0"/>
            <a:ext cx="3248526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5932C3F-66D2-43A2-BA07-1EDEF4ED1D87}"/>
              </a:ext>
            </a:extLst>
          </p:cNvPr>
          <p:cNvSpPr txBox="1"/>
          <p:nvPr/>
        </p:nvSpPr>
        <p:spPr>
          <a:xfrm>
            <a:off x="6731536" y="437891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进入后凭发放的账号密码进行登录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8BF732-CC25-4C78-873E-5C3C4ACB1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8639" y="124288"/>
            <a:ext cx="3068113" cy="545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91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B9614F-E3B4-4E6E-9DCC-453591C0DDCC}"/>
              </a:ext>
            </a:extLst>
          </p:cNvPr>
          <p:cNvSpPr txBox="1"/>
          <p:nvPr/>
        </p:nvSpPr>
        <p:spPr>
          <a:xfrm>
            <a:off x="4077108" y="2862568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一、家长（学生）功能</a:t>
            </a:r>
          </a:p>
        </p:txBody>
      </p:sp>
    </p:spTree>
    <p:extLst>
      <p:ext uri="{BB962C8B-B14F-4D97-AF65-F5344CB8AC3E}">
        <p14:creationId xmlns:p14="http://schemas.microsoft.com/office/powerpoint/2010/main" val="2343042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D049958B-2795-48BA-8707-A04DE4B38A93}"/>
              </a:ext>
            </a:extLst>
          </p:cNvPr>
          <p:cNvSpPr txBox="1"/>
          <p:nvPr/>
        </p:nvSpPr>
        <p:spPr>
          <a:xfrm>
            <a:off x="6738151" y="2396971"/>
            <a:ext cx="4829453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管理员登录后可查看所有登记的信息，可填写提问、口罩佩戴情况、消毒情况，点击验证通过即可。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体温不填写后台登记列表默认显示体温正常。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如信息有误还可返回重填。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6920CA7-3B9E-4986-8596-30D8B94DA6C3}"/>
              </a:ext>
            </a:extLst>
          </p:cNvPr>
          <p:cNvSpPr/>
          <p:nvPr/>
        </p:nvSpPr>
        <p:spPr>
          <a:xfrm>
            <a:off x="3690151" y="3151573"/>
            <a:ext cx="1325732" cy="124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BC2821-F85C-44A3-A60E-3B439A63AE73}"/>
              </a:ext>
            </a:extLst>
          </p:cNvPr>
          <p:cNvSpPr/>
          <p:nvPr/>
        </p:nvSpPr>
        <p:spPr>
          <a:xfrm>
            <a:off x="3895817" y="5567779"/>
            <a:ext cx="1325732" cy="124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F06828-9DD6-4AF7-BCE3-E64CCEFA7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1621" y="262130"/>
            <a:ext cx="3286125" cy="633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09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B9614F-E3B4-4E6E-9DCC-453591C0DDCC}"/>
              </a:ext>
            </a:extLst>
          </p:cNvPr>
          <p:cNvSpPr txBox="1"/>
          <p:nvPr/>
        </p:nvSpPr>
        <p:spPr>
          <a:xfrm>
            <a:off x="2718773" y="3105834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五、各学校晨午晚检老师管理手机端</a:t>
            </a:r>
          </a:p>
        </p:txBody>
      </p:sp>
    </p:spTree>
    <p:extLst>
      <p:ext uri="{BB962C8B-B14F-4D97-AF65-F5344CB8AC3E}">
        <p14:creationId xmlns:p14="http://schemas.microsoft.com/office/powerpoint/2010/main" val="1724873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1ABA6A4-DD85-4AC0-8275-59C501258B9A}"/>
              </a:ext>
            </a:extLst>
          </p:cNvPr>
          <p:cNvSpPr txBox="1"/>
          <p:nvPr/>
        </p:nvSpPr>
        <p:spPr>
          <a:xfrm>
            <a:off x="472736" y="5752730"/>
            <a:ext cx="4493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管理人员扫该二维码进入手机端管理界面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注意：所有学校均使用该二维码进入后凭不同账号登录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8ABF0F-1BA6-4013-B54E-E3F2A5A6B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0849" y="0"/>
            <a:ext cx="3248526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5932C3F-66D2-43A2-BA07-1EDEF4ED1D87}"/>
              </a:ext>
            </a:extLst>
          </p:cNvPr>
          <p:cNvSpPr txBox="1"/>
          <p:nvPr/>
        </p:nvSpPr>
        <p:spPr>
          <a:xfrm>
            <a:off x="6731536" y="437891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进入后凭发放的账号密码进行登录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8BF732-CC25-4C78-873E-5C3C4ACB1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8639" y="124288"/>
            <a:ext cx="3068113" cy="545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11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0FA1044-7781-4F86-909F-09FEB90FFE26}"/>
              </a:ext>
            </a:extLst>
          </p:cNvPr>
          <p:cNvSpPr txBox="1"/>
          <p:nvPr/>
        </p:nvSpPr>
        <p:spPr>
          <a:xfrm>
            <a:off x="3828535" y="2534094"/>
            <a:ext cx="4305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使用晨检扫码、午检扫码、晚检扫码功能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点击扫码，对准学生证上二维码进行扫描即可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018FE8-2A76-4BB2-8037-B116F5BD6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730" y="130245"/>
            <a:ext cx="3125136" cy="65975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F77253-4295-4D2F-88E4-E5FDE8981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9513" y="158669"/>
            <a:ext cx="3125136" cy="659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73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B9614F-E3B4-4E6E-9DCC-453591C0DDCC}"/>
              </a:ext>
            </a:extLst>
          </p:cNvPr>
          <p:cNvSpPr txBox="1"/>
          <p:nvPr/>
        </p:nvSpPr>
        <p:spPr>
          <a:xfrm>
            <a:off x="3553274" y="3105834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六、各学校校医管理手机端</a:t>
            </a:r>
          </a:p>
        </p:txBody>
      </p:sp>
    </p:spTree>
    <p:extLst>
      <p:ext uri="{BB962C8B-B14F-4D97-AF65-F5344CB8AC3E}">
        <p14:creationId xmlns:p14="http://schemas.microsoft.com/office/powerpoint/2010/main" val="3534497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1ABA6A4-DD85-4AC0-8275-59C501258B9A}"/>
              </a:ext>
            </a:extLst>
          </p:cNvPr>
          <p:cNvSpPr txBox="1"/>
          <p:nvPr/>
        </p:nvSpPr>
        <p:spPr>
          <a:xfrm>
            <a:off x="472736" y="5752730"/>
            <a:ext cx="4493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管理人员扫该二维码进入手机端管理界面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注意：所有学校均使用该二维码进入后凭不同账号登录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8ABF0F-1BA6-4013-B54E-E3F2A5A6B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0849" y="0"/>
            <a:ext cx="3248526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5932C3F-66D2-43A2-BA07-1EDEF4ED1D87}"/>
              </a:ext>
            </a:extLst>
          </p:cNvPr>
          <p:cNvSpPr txBox="1"/>
          <p:nvPr/>
        </p:nvSpPr>
        <p:spPr>
          <a:xfrm>
            <a:off x="6731536" y="437891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进入后凭发放的账号密码进行登录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8BF732-CC25-4C78-873E-5C3C4ACB1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8639" y="124288"/>
            <a:ext cx="3068113" cy="545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73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DB00F7-B207-4F6D-818B-9CA810A90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230" y="381741"/>
            <a:ext cx="2342303" cy="49448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FA1044-7781-4F86-909F-09FEB90FFE26}"/>
              </a:ext>
            </a:extLst>
          </p:cNvPr>
          <p:cNvSpPr txBox="1"/>
          <p:nvPr/>
        </p:nvSpPr>
        <p:spPr>
          <a:xfrm>
            <a:off x="166067" y="5852551"/>
            <a:ext cx="339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对准学生证上二维码进行扫描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5F4ACDA-C360-4E8B-AE87-64E21385E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4249" y="381740"/>
            <a:ext cx="2447433" cy="51668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5A67A9-9900-46DD-AC78-AE2CC3ADC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0667" y="0"/>
            <a:ext cx="2411800" cy="6858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D92126D-8567-490D-9769-CF591D97D930}"/>
              </a:ext>
            </a:extLst>
          </p:cNvPr>
          <p:cNvSpPr txBox="1"/>
          <p:nvPr/>
        </p:nvSpPr>
        <p:spPr>
          <a:xfrm>
            <a:off x="4020428" y="5852551"/>
            <a:ext cx="221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点击进入健康台账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236C62F-D6C3-467D-98F9-20CA6B969F11}"/>
              </a:ext>
            </a:extLst>
          </p:cNvPr>
          <p:cNvSpPr txBox="1"/>
          <p:nvPr/>
        </p:nvSpPr>
        <p:spPr>
          <a:xfrm>
            <a:off x="6812165" y="2782669"/>
            <a:ext cx="216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如实填写学生健康情况并提交</a:t>
            </a:r>
          </a:p>
        </p:txBody>
      </p:sp>
    </p:spTree>
    <p:extLst>
      <p:ext uri="{BB962C8B-B14F-4D97-AF65-F5344CB8AC3E}">
        <p14:creationId xmlns:p14="http://schemas.microsoft.com/office/powerpoint/2010/main" val="3288417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B9614F-E3B4-4E6E-9DCC-453591C0DDCC}"/>
              </a:ext>
            </a:extLst>
          </p:cNvPr>
          <p:cNvSpPr txBox="1"/>
          <p:nvPr/>
        </p:nvSpPr>
        <p:spPr>
          <a:xfrm>
            <a:off x="3461187" y="3105834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七、电脑端后台管理员</a:t>
            </a:r>
          </a:p>
        </p:txBody>
      </p:sp>
    </p:spTree>
    <p:extLst>
      <p:ext uri="{BB962C8B-B14F-4D97-AF65-F5344CB8AC3E}">
        <p14:creationId xmlns:p14="http://schemas.microsoft.com/office/powerpoint/2010/main" val="1183864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F643649-1547-4968-A68F-5EBA226BD278}"/>
              </a:ext>
            </a:extLst>
          </p:cNvPr>
          <p:cNvSpPr/>
          <p:nvPr/>
        </p:nvSpPr>
        <p:spPr>
          <a:xfrm>
            <a:off x="2166383" y="5916512"/>
            <a:ext cx="79480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http://d.hcedu.cn/adminlog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网址，凭发放的账号密码进行登录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E093692-F85A-4720-9891-4AA23E37A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327" y="533793"/>
            <a:ext cx="10292899" cy="49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89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D42E595-0730-458B-86BA-A7BD07936504}"/>
              </a:ext>
            </a:extLst>
          </p:cNvPr>
          <p:cNvSpPr txBox="1"/>
          <p:nvPr/>
        </p:nvSpPr>
        <p:spPr>
          <a:xfrm>
            <a:off x="2662869" y="5202316"/>
            <a:ext cx="671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管理员可以在后台查看及操作学校学生和教职工信息与登记记录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968AD43-5D53-40C6-A297-6A6AE71C6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26553"/>
            <a:ext cx="12192000" cy="317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78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9C63E3E-8652-4933-9E80-269341B0668B}"/>
              </a:ext>
            </a:extLst>
          </p:cNvPr>
          <p:cNvSpPr txBox="1"/>
          <p:nvPr/>
        </p:nvSpPr>
        <p:spPr>
          <a:xfrm>
            <a:off x="4427359" y="536177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微信或支付宝扫描学校二维码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339653-1FFC-4E09-B9BF-35E393DDB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2378" y="736468"/>
            <a:ext cx="2685168" cy="371096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534D0F8-CA35-406F-B445-67FEA6A8F561}"/>
              </a:ext>
            </a:extLst>
          </p:cNvPr>
          <p:cNvSpPr txBox="1"/>
          <p:nvPr/>
        </p:nvSpPr>
        <p:spPr>
          <a:xfrm>
            <a:off x="4001207" y="451928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示例二维码，实际请扫各学校二维码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6569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915CD30-4621-42A9-99F2-A373E89BEA03}"/>
              </a:ext>
            </a:extLst>
          </p:cNvPr>
          <p:cNvSpPr txBox="1"/>
          <p:nvPr/>
        </p:nvSpPr>
        <p:spPr>
          <a:xfrm>
            <a:off x="0" y="9419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检查点管理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7B3CA9-AE2E-428D-A44E-8209A6CA43EE}"/>
              </a:ext>
            </a:extLst>
          </p:cNvPr>
          <p:cNvSpPr txBox="1"/>
          <p:nvPr/>
        </p:nvSpPr>
        <p:spPr>
          <a:xfrm>
            <a:off x="1269506" y="4085955"/>
            <a:ext cx="10102788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检查点管理用于管理学校出入登记检查点，新增后可生成检查点的二维码，手机管理端账号密码。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将二维码打印张贴在出入口显眼位置，将账号密码告知工作人员。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C2754D-47E1-4463-97C8-3234FF228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34068"/>
            <a:ext cx="12192000" cy="25490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C430E95-508C-4A58-8F07-73B9BBF9E936}"/>
              </a:ext>
            </a:extLst>
          </p:cNvPr>
          <p:cNvSpPr txBox="1"/>
          <p:nvPr/>
        </p:nvSpPr>
        <p:spPr>
          <a:xfrm>
            <a:off x="939458" y="5360532"/>
            <a:ext cx="10762883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增加学校后点击学校后的增加下级，增加检查点，可以增加多个检查点，每个检查点对应一个二维码；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点击检查点后面的新增管理，增加检查点管理员账号密码。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54890CD-1EE1-4F9E-A9E3-456AD607E83B}"/>
              </a:ext>
            </a:extLst>
          </p:cNvPr>
          <p:cNvSpPr/>
          <p:nvPr/>
        </p:nvSpPr>
        <p:spPr>
          <a:xfrm>
            <a:off x="5344358" y="1819923"/>
            <a:ext cx="372862" cy="177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29963A-C8DF-46F2-88FD-F47652E78E63}"/>
              </a:ext>
            </a:extLst>
          </p:cNvPr>
          <p:cNvSpPr/>
          <p:nvPr/>
        </p:nvSpPr>
        <p:spPr>
          <a:xfrm>
            <a:off x="5834105" y="2016713"/>
            <a:ext cx="372862" cy="177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082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FDE467D-E405-49B6-B73E-150FAA7FE20F}"/>
              </a:ext>
            </a:extLst>
          </p:cNvPr>
          <p:cNvSpPr txBox="1"/>
          <p:nvPr/>
        </p:nvSpPr>
        <p:spPr>
          <a:xfrm>
            <a:off x="0" y="3694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教职工登记记录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A92BCD-9F6C-4230-B667-7C95C2D945E9}"/>
              </a:ext>
            </a:extLst>
          </p:cNvPr>
          <p:cNvSpPr txBox="1"/>
          <p:nvPr/>
        </p:nvSpPr>
        <p:spPr>
          <a:xfrm>
            <a:off x="3911152" y="607872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可查看学校所有教职工每日登记记录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CA29257-656B-46F5-88DF-BD890AE2C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173" y="779275"/>
            <a:ext cx="10343943" cy="499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25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FDE467D-E405-49B6-B73E-150FAA7FE20F}"/>
              </a:ext>
            </a:extLst>
          </p:cNvPr>
          <p:cNvSpPr txBox="1"/>
          <p:nvPr/>
        </p:nvSpPr>
        <p:spPr>
          <a:xfrm>
            <a:off x="0" y="3694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学生登记记录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2A92BCD-9F6C-4230-B667-7C95C2D945E9}"/>
              </a:ext>
            </a:extLst>
          </p:cNvPr>
          <p:cNvSpPr txBox="1"/>
          <p:nvPr/>
        </p:nvSpPr>
        <p:spPr>
          <a:xfrm>
            <a:off x="4157006" y="615838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可查看学校各班级学生每日登记记录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226FFA1-FCD5-4913-92B6-3F771DE76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989" y="706872"/>
            <a:ext cx="10884021" cy="522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90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3A1F7E0-5443-44C4-A50D-71AB46FA0B43}"/>
              </a:ext>
            </a:extLst>
          </p:cNvPr>
          <p:cNvSpPr txBox="1"/>
          <p:nvPr/>
        </p:nvSpPr>
        <p:spPr>
          <a:xfrm>
            <a:off x="0" y="3694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访客登记记录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48CB36-8C24-4B1B-B4BA-8AC51171B23B}"/>
              </a:ext>
            </a:extLst>
          </p:cNvPr>
          <p:cNvSpPr txBox="1"/>
          <p:nvPr/>
        </p:nvSpPr>
        <p:spPr>
          <a:xfrm>
            <a:off x="4618672" y="603977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可查看访客登记的详细记录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E7E762-65CA-482F-BD67-D22ED87DDED5}"/>
              </a:ext>
            </a:extLst>
          </p:cNvPr>
          <p:cNvSpPr/>
          <p:nvPr/>
        </p:nvSpPr>
        <p:spPr>
          <a:xfrm>
            <a:off x="3388311" y="1216241"/>
            <a:ext cx="393576" cy="3986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B31549-F25D-419E-9C6F-1F6775CF5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408" y="633563"/>
            <a:ext cx="10699117" cy="51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48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D42E595-0730-458B-86BA-A7BD07936504}"/>
              </a:ext>
            </a:extLst>
          </p:cNvPr>
          <p:cNvSpPr txBox="1"/>
          <p:nvPr/>
        </p:nvSpPr>
        <p:spPr>
          <a:xfrm>
            <a:off x="2503071" y="5228949"/>
            <a:ext cx="6711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切换到学校管理，可查看操作及修改学校信息、学生教职工信息、健康台账等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......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如左侧菜单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41FBC1-7E28-471D-817B-FE9300FB8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30476"/>
            <a:ext cx="12192000" cy="3017821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979505DA-303A-46E4-AAE8-85663773BD27}"/>
              </a:ext>
            </a:extLst>
          </p:cNvPr>
          <p:cNvSpPr/>
          <p:nvPr/>
        </p:nvSpPr>
        <p:spPr>
          <a:xfrm rot="18847655">
            <a:off x="2662668" y="1023151"/>
            <a:ext cx="541538" cy="228600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795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3A1F7E0-5443-44C4-A50D-71AB46FA0B43}"/>
              </a:ext>
            </a:extLst>
          </p:cNvPr>
          <p:cNvSpPr txBox="1"/>
          <p:nvPr/>
        </p:nvSpPr>
        <p:spPr>
          <a:xfrm>
            <a:off x="0" y="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学校信息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48CB36-8C24-4B1B-B4BA-8AC51171B23B}"/>
              </a:ext>
            </a:extLst>
          </p:cNvPr>
          <p:cNvSpPr txBox="1"/>
          <p:nvPr/>
        </p:nvSpPr>
        <p:spPr>
          <a:xfrm>
            <a:off x="2496868" y="5079792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点击查看，操作基本信息、组织架构、班级管理、场地管理、项目课程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1C66E0-6B77-40ED-A418-E427D3CD7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73687"/>
            <a:ext cx="12179197" cy="2889225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8A83FE6-7CD9-47DC-88B9-B5ACA28D1523}"/>
              </a:ext>
            </a:extLst>
          </p:cNvPr>
          <p:cNvCxnSpPr/>
          <p:nvPr/>
        </p:nvCxnSpPr>
        <p:spPr>
          <a:xfrm flipV="1">
            <a:off x="5708342" y="2148396"/>
            <a:ext cx="2947386" cy="20152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870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3A1F7E0-5443-44C4-A50D-71AB46FA0B43}"/>
              </a:ext>
            </a:extLst>
          </p:cNvPr>
          <p:cNvSpPr txBox="1"/>
          <p:nvPr/>
        </p:nvSpPr>
        <p:spPr>
          <a:xfrm>
            <a:off x="0" y="0"/>
            <a:ext cx="2781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学校信息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48CB36-8C24-4B1B-B4BA-8AC51171B23B}"/>
              </a:ext>
            </a:extLst>
          </p:cNvPr>
          <p:cNvSpPr txBox="1"/>
          <p:nvPr/>
        </p:nvSpPr>
        <p:spPr>
          <a:xfrm>
            <a:off x="3029529" y="6200570"/>
            <a:ext cx="6572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查看修改班级信息：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增加年级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增加班级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3.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班级班主任设置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F4704B-8460-4071-B566-3AC21A814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976" y="588170"/>
            <a:ext cx="11260429" cy="5395378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AD971FE2-16B5-4CAC-A412-1328ABA5B5A5}"/>
              </a:ext>
            </a:extLst>
          </p:cNvPr>
          <p:cNvSpPr/>
          <p:nvPr/>
        </p:nvSpPr>
        <p:spPr>
          <a:xfrm rot="19773302">
            <a:off x="1124435" y="1547476"/>
            <a:ext cx="532660" cy="275207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5C298058-C0BD-4354-8FBB-CECD93C082A7}"/>
              </a:ext>
            </a:extLst>
          </p:cNvPr>
          <p:cNvSpPr/>
          <p:nvPr/>
        </p:nvSpPr>
        <p:spPr>
          <a:xfrm rot="19773302">
            <a:off x="6643109" y="1959112"/>
            <a:ext cx="453673" cy="216639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67673215-D861-4539-96B4-6904FE6BE1F6}"/>
              </a:ext>
            </a:extLst>
          </p:cNvPr>
          <p:cNvSpPr/>
          <p:nvPr/>
        </p:nvSpPr>
        <p:spPr>
          <a:xfrm rot="19773302">
            <a:off x="7068048" y="2191356"/>
            <a:ext cx="505465" cy="186196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530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3A1F7E0-5443-44C4-A50D-71AB46FA0B43}"/>
              </a:ext>
            </a:extLst>
          </p:cNvPr>
          <p:cNvSpPr txBox="1"/>
          <p:nvPr/>
        </p:nvSpPr>
        <p:spPr>
          <a:xfrm>
            <a:off x="0" y="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教职工信息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48CB36-8C24-4B1B-B4BA-8AC51171B23B}"/>
              </a:ext>
            </a:extLst>
          </p:cNvPr>
          <p:cNvSpPr txBox="1"/>
          <p:nvPr/>
        </p:nvSpPr>
        <p:spPr>
          <a:xfrm>
            <a:off x="2603400" y="6097185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可查看修改教职工信息，确认身份锁定后教职工在手机端则不可修改个人信息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E7E762-65CA-482F-BD67-D22ED87DDED5}"/>
              </a:ext>
            </a:extLst>
          </p:cNvPr>
          <p:cNvSpPr/>
          <p:nvPr/>
        </p:nvSpPr>
        <p:spPr>
          <a:xfrm>
            <a:off x="3388311" y="1216241"/>
            <a:ext cx="393576" cy="3986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74E34E-6AE7-4CC8-A1A5-2F3C0BCB1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913" y="576149"/>
            <a:ext cx="10902173" cy="526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80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3A1F7E0-5443-44C4-A50D-71AB46FA0B43}"/>
              </a:ext>
            </a:extLst>
          </p:cNvPr>
          <p:cNvSpPr txBox="1"/>
          <p:nvPr/>
        </p:nvSpPr>
        <p:spPr>
          <a:xfrm>
            <a:off x="0" y="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学生信息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48CB36-8C24-4B1B-B4BA-8AC51171B23B}"/>
              </a:ext>
            </a:extLst>
          </p:cNvPr>
          <p:cNvSpPr txBox="1"/>
          <p:nvPr/>
        </p:nvSpPr>
        <p:spPr>
          <a:xfrm>
            <a:off x="1768872" y="6015988"/>
            <a:ext cx="918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可查看修改学生信息及下载学生二维码，班主任在手机端锁定后家长则不可修改学生信息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E7E762-65CA-482F-BD67-D22ED87DDED5}"/>
              </a:ext>
            </a:extLst>
          </p:cNvPr>
          <p:cNvSpPr/>
          <p:nvPr/>
        </p:nvSpPr>
        <p:spPr>
          <a:xfrm>
            <a:off x="3388311" y="1216241"/>
            <a:ext cx="393576" cy="3986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F9DF85-FB8B-4B36-AD33-9E5E3DD18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795" y="577048"/>
            <a:ext cx="10868410" cy="524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1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3A1F7E0-5443-44C4-A50D-71AB46FA0B43}"/>
              </a:ext>
            </a:extLst>
          </p:cNvPr>
          <p:cNvSpPr txBox="1"/>
          <p:nvPr/>
        </p:nvSpPr>
        <p:spPr>
          <a:xfrm>
            <a:off x="0" y="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学生请假信息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48CB36-8C24-4B1B-B4BA-8AC51171B23B}"/>
              </a:ext>
            </a:extLst>
          </p:cNvPr>
          <p:cNvSpPr txBox="1"/>
          <p:nvPr/>
        </p:nvSpPr>
        <p:spPr>
          <a:xfrm>
            <a:off x="4618672" y="472129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可查看及操作学生请假申请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A4B8DF-016A-4B45-9A70-B03A26DA3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112" y="1088718"/>
            <a:ext cx="10483776" cy="29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0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C382C5-79AD-4961-B3F9-5703A716B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53" y="933862"/>
            <a:ext cx="2282400" cy="481840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E4666EA-21C7-4D07-B85A-A015E6FB0D27}"/>
              </a:ext>
            </a:extLst>
          </p:cNvPr>
          <p:cNvSpPr txBox="1"/>
          <p:nvPr/>
        </p:nvSpPr>
        <p:spPr>
          <a:xfrm>
            <a:off x="2409155" y="6014714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选择我是家长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F45C77C3-C2D6-415F-B2ED-4A165947EEB5}"/>
              </a:ext>
            </a:extLst>
          </p:cNvPr>
          <p:cNvSpPr/>
          <p:nvPr/>
        </p:nvSpPr>
        <p:spPr>
          <a:xfrm>
            <a:off x="1719537" y="4142751"/>
            <a:ext cx="731204" cy="338259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      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3F5487D-3245-48B9-AE3E-07788084753C}"/>
              </a:ext>
            </a:extLst>
          </p:cNvPr>
          <p:cNvSpPr txBox="1"/>
          <p:nvPr/>
        </p:nvSpPr>
        <p:spPr>
          <a:xfrm>
            <a:off x="6196255" y="6061869"/>
            <a:ext cx="383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根据表单填写家长基本信息并提交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065D2D-3E08-47E9-9EE8-4DF609D97164}"/>
              </a:ext>
            </a:extLst>
          </p:cNvPr>
          <p:cNvSpPr txBox="1"/>
          <p:nvPr/>
        </p:nvSpPr>
        <p:spPr>
          <a:xfrm>
            <a:off x="206470" y="19039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家长基本信息填报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0CB31E-7F97-4FB7-A85F-5459DA069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2636" y="653541"/>
            <a:ext cx="2529435" cy="487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60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B9614F-E3B4-4E6E-9DCC-453591C0DDCC}"/>
              </a:ext>
            </a:extLst>
          </p:cNvPr>
          <p:cNvSpPr txBox="1"/>
          <p:nvPr/>
        </p:nvSpPr>
        <p:spPr>
          <a:xfrm>
            <a:off x="5080337" y="31058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全部结束</a:t>
            </a:r>
          </a:p>
        </p:txBody>
      </p:sp>
    </p:spTree>
    <p:extLst>
      <p:ext uri="{BB962C8B-B14F-4D97-AF65-F5344CB8AC3E}">
        <p14:creationId xmlns:p14="http://schemas.microsoft.com/office/powerpoint/2010/main" val="1338038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FD42F0B7-1F07-4BE7-9660-768C54B814CF}"/>
              </a:ext>
            </a:extLst>
          </p:cNvPr>
          <p:cNvSpPr txBox="1"/>
          <p:nvPr/>
        </p:nvSpPr>
        <p:spPr>
          <a:xfrm>
            <a:off x="1529909" y="6021940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进入子女基本信息填报界面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2A6313-2B65-4D28-BE90-13EE84943861}"/>
              </a:ext>
            </a:extLst>
          </p:cNvPr>
          <p:cNvSpPr/>
          <p:nvPr/>
        </p:nvSpPr>
        <p:spPr>
          <a:xfrm>
            <a:off x="2075475" y="3725869"/>
            <a:ext cx="919868" cy="122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F0EFBD-A93D-4085-9082-39FCBBBCF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5738" y="1060466"/>
            <a:ext cx="2219171" cy="4684918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68886F43-6420-4F8F-AA97-D2EB0A2F0AC6}"/>
              </a:ext>
            </a:extLst>
          </p:cNvPr>
          <p:cNvSpPr/>
          <p:nvPr/>
        </p:nvSpPr>
        <p:spPr>
          <a:xfrm>
            <a:off x="1559287" y="3397394"/>
            <a:ext cx="665825" cy="292963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E200E11-DF06-4692-813C-CC1A67C2EDD6}"/>
              </a:ext>
            </a:extLst>
          </p:cNvPr>
          <p:cNvSpPr txBox="1"/>
          <p:nvPr/>
        </p:nvSpPr>
        <p:spPr>
          <a:xfrm>
            <a:off x="206470" y="19039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子女基本信息填报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A5E726-2DB1-489F-BD27-775AD7B8CE5C}"/>
              </a:ext>
            </a:extLst>
          </p:cNvPr>
          <p:cNvSpPr txBox="1"/>
          <p:nvPr/>
        </p:nvSpPr>
        <p:spPr>
          <a:xfrm>
            <a:off x="5828134" y="3079538"/>
            <a:ext cx="2086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根据表单填写学生基本信息并提交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964880-902C-4246-809D-1F76D0F5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722" y="0"/>
            <a:ext cx="1923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84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C081671-7BEA-4D5A-8524-71A6B2503C87}"/>
              </a:ext>
            </a:extLst>
          </p:cNvPr>
          <p:cNvSpPr txBox="1"/>
          <p:nvPr/>
        </p:nvSpPr>
        <p:spPr>
          <a:xfrm>
            <a:off x="206470" y="19039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查看子女信息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31822D-382A-4FFD-99C9-5EF6A7349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705" y="507629"/>
            <a:ext cx="2432483" cy="513524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9FD1D6F-11E8-4D51-9F43-4E5AF50D872C}"/>
              </a:ext>
            </a:extLst>
          </p:cNvPr>
          <p:cNvSpPr txBox="1"/>
          <p:nvPr/>
        </p:nvSpPr>
        <p:spPr>
          <a:xfrm>
            <a:off x="6705776" y="6021279"/>
            <a:ext cx="292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查看学生信息及健康台账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3CD97B2-7C2D-48B6-8E72-882ACD3FCD06}"/>
              </a:ext>
            </a:extLst>
          </p:cNvPr>
          <p:cNvSpPr/>
          <p:nvPr/>
        </p:nvSpPr>
        <p:spPr>
          <a:xfrm>
            <a:off x="3684233" y="1624614"/>
            <a:ext cx="1029809" cy="133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F8D5AEA-C9CF-4D7F-A467-1B6248886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6717" y="1019991"/>
            <a:ext cx="2279294" cy="4811842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F31EA851-408C-426B-A3BD-19E8D14288ED}"/>
              </a:ext>
            </a:extLst>
          </p:cNvPr>
          <p:cNvSpPr/>
          <p:nvPr/>
        </p:nvSpPr>
        <p:spPr>
          <a:xfrm>
            <a:off x="1536461" y="3879996"/>
            <a:ext cx="727968" cy="31071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9F5AC08-821A-4528-B6C2-E40227ABF1F0}"/>
              </a:ext>
            </a:extLst>
          </p:cNvPr>
          <p:cNvSpPr txBox="1"/>
          <p:nvPr/>
        </p:nvSpPr>
        <p:spPr>
          <a:xfrm>
            <a:off x="2026717" y="6067125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进入我的子女界面</a:t>
            </a:r>
          </a:p>
        </p:txBody>
      </p:sp>
    </p:spTree>
    <p:extLst>
      <p:ext uri="{BB962C8B-B14F-4D97-AF65-F5344CB8AC3E}">
        <p14:creationId xmlns:p14="http://schemas.microsoft.com/office/powerpoint/2010/main" val="2399353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C081671-7BEA-4D5A-8524-71A6B2503C87}"/>
              </a:ext>
            </a:extLst>
          </p:cNvPr>
          <p:cNvSpPr txBox="1"/>
          <p:nvPr/>
        </p:nvSpPr>
        <p:spPr>
          <a:xfrm>
            <a:off x="206470" y="19039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子女健康管理台账填报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E3AA7D-B491-49AD-8766-1B227A061A7E}"/>
              </a:ext>
            </a:extLst>
          </p:cNvPr>
          <p:cNvSpPr txBox="1"/>
          <p:nvPr/>
        </p:nvSpPr>
        <p:spPr>
          <a:xfrm>
            <a:off x="5384031" y="2869091"/>
            <a:ext cx="2121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如实填写子女健康情况并提交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B25403-5F7A-493A-9FBA-6B6EF6620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5078" y="0"/>
            <a:ext cx="2560193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7264DD-4FD1-4918-80C9-A0B287C65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7983" y="920818"/>
            <a:ext cx="2376171" cy="5016363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898D58BF-FE6A-460E-BFF0-31E31109A34F}"/>
              </a:ext>
            </a:extLst>
          </p:cNvPr>
          <p:cNvSpPr/>
          <p:nvPr/>
        </p:nvSpPr>
        <p:spPr>
          <a:xfrm>
            <a:off x="890859" y="4368267"/>
            <a:ext cx="727968" cy="31071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2BEE13-6D29-42BB-A66D-82AF1ACC86FD}"/>
              </a:ext>
            </a:extLst>
          </p:cNvPr>
          <p:cNvSpPr txBox="1"/>
          <p:nvPr/>
        </p:nvSpPr>
        <p:spPr>
          <a:xfrm>
            <a:off x="890859" y="6196947"/>
            <a:ext cx="360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进入子女健康管理台账填报界面</a:t>
            </a:r>
          </a:p>
        </p:txBody>
      </p:sp>
    </p:spTree>
    <p:extLst>
      <p:ext uri="{BB962C8B-B14F-4D97-AF65-F5344CB8AC3E}">
        <p14:creationId xmlns:p14="http://schemas.microsoft.com/office/powerpoint/2010/main" val="2028909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C081671-7BEA-4D5A-8524-71A6B2503C87}"/>
              </a:ext>
            </a:extLst>
          </p:cNvPr>
          <p:cNvSpPr txBox="1"/>
          <p:nvPr/>
        </p:nvSpPr>
        <p:spPr>
          <a:xfrm>
            <a:off x="206470" y="19039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请假申请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E3AA7D-B491-49AD-8766-1B227A061A7E}"/>
              </a:ext>
            </a:extLst>
          </p:cNvPr>
          <p:cNvSpPr txBox="1"/>
          <p:nvPr/>
        </p:nvSpPr>
        <p:spPr>
          <a:xfrm>
            <a:off x="6096000" y="6067446"/>
            <a:ext cx="429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家长可通过本系统为子女进行线上请假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0C6765-C5FF-4F54-A78E-F758E0BFC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6912" y="421222"/>
            <a:ext cx="2580051" cy="54467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D523B71-9B8A-4869-9376-ECC94205C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6799" y="705613"/>
            <a:ext cx="2375000" cy="5013888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256E816C-170A-48EF-8956-70122C6FB38C}"/>
              </a:ext>
            </a:extLst>
          </p:cNvPr>
          <p:cNvSpPr/>
          <p:nvPr/>
        </p:nvSpPr>
        <p:spPr>
          <a:xfrm>
            <a:off x="1921058" y="5051847"/>
            <a:ext cx="670112" cy="284880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B8D7543-C8E9-47CB-AD05-A4B9C1943E13}"/>
              </a:ext>
            </a:extLst>
          </p:cNvPr>
          <p:cNvSpPr txBox="1"/>
          <p:nvPr/>
        </p:nvSpPr>
        <p:spPr>
          <a:xfrm>
            <a:off x="2356799" y="5967722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进入请假申请界面</a:t>
            </a:r>
          </a:p>
        </p:txBody>
      </p:sp>
    </p:spTree>
    <p:extLst>
      <p:ext uri="{BB962C8B-B14F-4D97-AF65-F5344CB8AC3E}">
        <p14:creationId xmlns:p14="http://schemas.microsoft.com/office/powerpoint/2010/main" val="2775350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B9614F-E3B4-4E6E-9DCC-453591C0DDCC}"/>
              </a:ext>
            </a:extLst>
          </p:cNvPr>
          <p:cNvSpPr txBox="1"/>
          <p:nvPr/>
        </p:nvSpPr>
        <p:spPr>
          <a:xfrm>
            <a:off x="4547664" y="2969101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二、教职工功能</a:t>
            </a:r>
          </a:p>
        </p:txBody>
      </p:sp>
    </p:spTree>
    <p:extLst>
      <p:ext uri="{BB962C8B-B14F-4D97-AF65-F5344CB8AC3E}">
        <p14:creationId xmlns:p14="http://schemas.microsoft.com/office/powerpoint/2010/main" val="1979851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933</Words>
  <Application>Microsoft Office PowerPoint</Application>
  <PresentationFormat>宽屏</PresentationFormat>
  <Paragraphs>103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5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蒋 鹏</dc:creator>
  <cp:lastModifiedBy>ZL</cp:lastModifiedBy>
  <cp:revision>181</cp:revision>
  <dcterms:created xsi:type="dcterms:W3CDTF">2020-03-28T01:18:23Z</dcterms:created>
  <dcterms:modified xsi:type="dcterms:W3CDTF">2020-04-30T07:41:33Z</dcterms:modified>
</cp:coreProperties>
</file>